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1120" r:id="rId2"/>
    <p:sldId id="2114" r:id="rId3"/>
    <p:sldId id="2128" r:id="rId4"/>
    <p:sldId id="2113" r:id="rId5"/>
    <p:sldId id="2081" r:id="rId6"/>
    <p:sldId id="2129" r:id="rId7"/>
    <p:sldId id="2117" r:id="rId8"/>
    <p:sldId id="2119" r:id="rId9"/>
    <p:sldId id="2127" r:id="rId10"/>
    <p:sldId id="2126" r:id="rId11"/>
    <p:sldId id="2130" r:id="rId12"/>
  </p:sldIdLst>
  <p:sldSz cx="8686800" cy="6400800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FFFF99"/>
    <a:srgbClr val="009900"/>
    <a:srgbClr val="008000"/>
    <a:srgbClr val="339933"/>
    <a:srgbClr val="26C2FF"/>
    <a:srgbClr val="C9F9FF"/>
    <a:srgbClr val="41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664" y="-112"/>
      </p:cViewPr>
      <p:guideLst>
        <p:guide orient="horz" pos="201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5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6513" y="779463"/>
            <a:ext cx="4386262" cy="323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33888"/>
            <a:ext cx="5143500" cy="412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489" tIns="45133" rIns="93489" bIns="4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39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Line 10203 – Detail showing the finely resolved features in the agricultural plots in Delta Junction</a:t>
            </a:r>
          </a:p>
          <a:p>
            <a:r>
              <a:rPr lang="en-US" dirty="0" smtClean="0"/>
              <a:t>Line 30203 – Detail showing a moderately large lake and its associated wetlands in the Delta Junction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98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=aPVLyB0Yc6I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Note the riverine vegetation structure in the rugged topography of the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Katami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NWR in SW Alaska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1913" y="990600"/>
            <a:ext cx="8567737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0" y="57912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 userDrawn="1"/>
        </p:nvGraphicFramePr>
        <p:xfrm>
          <a:off x="76200" y="63500"/>
          <a:ext cx="6873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0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500"/>
                        <a:ext cx="6873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609600" y="1524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>
                <a:solidFill>
                  <a:schemeClr val="accent2"/>
                </a:solidFill>
                <a:latin typeface="Helvetica" charset="0"/>
              </a:rPr>
              <a:t>National Aeronautics and Space Administration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Jet Propulsion Laboratory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California Institute of Technology</a:t>
            </a:r>
          </a:p>
        </p:txBody>
      </p:sp>
      <p:pic>
        <p:nvPicPr>
          <p:cNvPr id="8" name="Picture 71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5943600"/>
            <a:ext cx="979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152400" y="60118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JPL Proprietary Information</a:t>
            </a:r>
          </a:p>
        </p:txBody>
      </p:sp>
      <p:sp>
        <p:nvSpPr>
          <p:cNvPr id="134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2622550" y="309563"/>
            <a:ext cx="5105400" cy="762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 rot="18900000">
            <a:off x="1915415" y="2797054"/>
            <a:ext cx="57536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4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93838"/>
            <a:ext cx="7816850" cy="4224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613" y="325438"/>
            <a:ext cx="1954212" cy="53927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325438"/>
            <a:ext cx="5710238" cy="53927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16850" cy="4224337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000">
                <a:latin typeface="Arial"/>
                <a:cs typeface="Arial"/>
              </a:defRPr>
            </a:lvl1pPr>
            <a:lvl2pPr marL="457200" indent="-228600">
              <a:defRPr sz="2000">
                <a:latin typeface="Arial"/>
                <a:cs typeface="Arial"/>
              </a:defRPr>
            </a:lvl2pPr>
            <a:lvl3pPr marL="688975" indent="-215900">
              <a:defRPr sz="1800">
                <a:latin typeface="Arial"/>
                <a:cs typeface="Arial"/>
              </a:defRPr>
            </a:lvl3pPr>
            <a:lvl4pPr marL="974725" indent="-214313">
              <a:defRPr sz="1800">
                <a:latin typeface="Arial"/>
                <a:cs typeface="Arial"/>
              </a:defRPr>
            </a:lvl4pPr>
            <a:lvl5pPr marL="1203325" indent="-215900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3213"/>
            <a:ext cx="7383463" cy="12715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13038"/>
            <a:ext cx="7383463" cy="1400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781685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433513"/>
            <a:ext cx="3836988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" y="2030413"/>
            <a:ext cx="3836988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250" y="1433513"/>
            <a:ext cx="3838575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250" y="2030413"/>
            <a:ext cx="3838575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0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2857500" cy="10842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63" y="255588"/>
            <a:ext cx="4856162" cy="54625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975" y="1339850"/>
            <a:ext cx="2857500" cy="437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7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4479925"/>
            <a:ext cx="5211762" cy="53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3388" y="571500"/>
            <a:ext cx="5211762" cy="3840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388" y="5010150"/>
            <a:ext cx="5211762" cy="750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63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14"/>
          <p:cNvSpPr>
            <a:spLocks noChangeShapeType="1"/>
          </p:cNvSpPr>
          <p:nvPr/>
        </p:nvSpPr>
        <p:spPr bwMode="auto">
          <a:xfrm>
            <a:off x="0" y="59436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/>
        </p:nvSpPr>
        <p:spPr bwMode="auto">
          <a:xfrm>
            <a:off x="0" y="914400"/>
            <a:ext cx="8686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2"/>
          <p:cNvGraphicFramePr>
            <a:graphicFrameLocks noChangeAspect="1"/>
          </p:cNvGraphicFramePr>
          <p:nvPr/>
        </p:nvGraphicFramePr>
        <p:xfrm>
          <a:off x="52388" y="95250"/>
          <a:ext cx="9382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52388" y="95250"/>
                        <a:ext cx="9382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41288"/>
            <a:ext cx="5580856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6513" y="533400"/>
            <a:ext cx="8985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smtClean="0">
                <a:solidFill>
                  <a:schemeClr val="bg1"/>
                </a:solidFill>
              </a:rPr>
              <a:t>CARVE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2514600" y="5962650"/>
            <a:ext cx="3671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b="1" dirty="0" smtClean="0"/>
              <a:t>                                          </a:t>
            </a:r>
            <a:fld id="{31D23DA1-B6CF-ED46-A207-3CA7A46DEF5F}" type="slidenum">
              <a:rPr lang="en-US" sz="1000" b="1" smtClean="0"/>
              <a:pPr>
                <a:lnSpc>
                  <a:spcPts val="1000"/>
                </a:lnSpc>
                <a:defRPr/>
              </a:pPr>
              <a:t>‹#›</a:t>
            </a:fld>
            <a:r>
              <a:rPr lang="en-US" sz="1000" b="1" dirty="0" smtClean="0"/>
              <a:t>                                           </a:t>
            </a:r>
          </a:p>
          <a:p>
            <a:pPr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6236593" y="6026444"/>
            <a:ext cx="2427287" cy="2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err="1" smtClean="0"/>
              <a:t>AirMOSS</a:t>
            </a:r>
            <a:r>
              <a:rPr lang="en-US" sz="1000" dirty="0" smtClean="0"/>
              <a:t> Early Season/May 2017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0" y="6026150"/>
            <a:ext cx="2514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2017 ABoVE Airborne Campaign</a:t>
            </a:r>
          </a:p>
        </p:txBody>
      </p:sp>
      <p:pic>
        <p:nvPicPr>
          <p:cNvPr id="4" name="Picture 3" descr="ABoVE_Logo_large_blue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836" y="79921"/>
            <a:ext cx="2018029" cy="779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2pPr>
      <a:lvl3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3pPr>
      <a:lvl4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4pPr>
      <a:lvl5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5pPr>
      <a:lvl6pPr marL="4572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6pPr>
      <a:lvl7pPr marL="9144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7pPr>
      <a:lvl8pPr marL="13716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8pPr>
      <a:lvl9pPr marL="18288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9pPr>
    </p:titleStyle>
    <p:bodyStyle>
      <a:lvl1pPr marL="323850" indent="-32385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00088" indent="-242888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077913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300">
          <a:solidFill>
            <a:schemeClr val="tx1"/>
          </a:solidFill>
          <a:latin typeface="+mn-lt"/>
          <a:ea typeface="ＭＳ Ｐゴシック" pitchFamily="25" charset="-128"/>
        </a:defRPr>
      </a:lvl3pPr>
      <a:lvl4pPr marL="1508125" indent="-214313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pitchFamily="25" charset="-128"/>
        </a:defRPr>
      </a:lvl4pPr>
      <a:lvl5pPr marL="19399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5pPr>
      <a:lvl6pPr marL="23971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6pPr>
      <a:lvl7pPr marL="28543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7pPr>
      <a:lvl8pPr marL="33115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8pPr>
      <a:lvl9pPr marL="37687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96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686800" cy="6400800"/>
          </a:xfrm>
          <a:prstGeom prst="rect">
            <a:avLst/>
          </a:prstGeom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-21655" y="0"/>
            <a:ext cx="870845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/>
              <a:t>Arctic Boreal</a:t>
            </a:r>
            <a:r>
              <a:rPr lang="en-US" sz="2400" b="1" dirty="0"/>
              <a:t> </a:t>
            </a:r>
            <a:r>
              <a:rPr lang="en-US" sz="2400" b="1" dirty="0" smtClean="0"/>
              <a:t>Vulnerability Experiment (ABoVE)</a:t>
            </a:r>
            <a:endParaRPr lang="en-US" sz="2400" b="1" dirty="0"/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2017 ABoVE Airborne Campaign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 smtClean="0"/>
              <a:t>26 May 2017 (DOY  146) </a:t>
            </a:r>
          </a:p>
          <a:p>
            <a:pPr eaLnBrk="1" hangingPunct="1"/>
            <a:r>
              <a:rPr lang="en-US" sz="2400" b="1" dirty="0" err="1" smtClean="0"/>
              <a:t>AirMOSS</a:t>
            </a:r>
            <a:r>
              <a:rPr lang="en-US" sz="2400" b="1" dirty="0" smtClean="0"/>
              <a:t>: Southwest Alaska</a:t>
            </a:r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Charles Miller, Deputy Science Lead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Jet </a:t>
            </a:r>
            <a:r>
              <a:rPr lang="en-US" b="1" dirty="0">
                <a:solidFill>
                  <a:schemeClr val="bg1"/>
                </a:solidFill>
              </a:rPr>
              <a:t>Propulsion Laboratory, California Institute of Technology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and the ABoVE Science </a:t>
            </a:r>
            <a:r>
              <a:rPr lang="en-US" b="1" dirty="0">
                <a:solidFill>
                  <a:schemeClr val="bg1"/>
                </a:solidFill>
              </a:rPr>
              <a:t>Team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/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For Hank Margolis, Eric </a:t>
            </a:r>
            <a:r>
              <a:rPr lang="en-US" sz="1600" b="1" dirty="0" err="1" smtClean="0">
                <a:solidFill>
                  <a:schemeClr val="bg1"/>
                </a:solidFill>
              </a:rPr>
              <a:t>Kasichke</a:t>
            </a:r>
            <a:r>
              <a:rPr lang="en-US" sz="1600" b="1" dirty="0" smtClean="0">
                <a:solidFill>
                  <a:schemeClr val="bg1"/>
                </a:solidFill>
              </a:rPr>
              <a:t>, Bruce </a:t>
            </a:r>
            <a:r>
              <a:rPr lang="en-US" sz="1600" b="1" dirty="0" err="1" smtClean="0">
                <a:solidFill>
                  <a:schemeClr val="bg1"/>
                </a:solidFill>
              </a:rPr>
              <a:t>Tagg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NASA HQ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May 2017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26 May 2017/DOY 146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Southwest Alaska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936" y="1112168"/>
            <a:ext cx="32403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/>
              <a:t>AirMOSS</a:t>
            </a:r>
            <a:r>
              <a:rPr lang="en-US" sz="1800" dirty="0"/>
              <a:t> Quick-look </a:t>
            </a:r>
            <a:r>
              <a:rPr lang="en-US" sz="1800" dirty="0" smtClean="0"/>
              <a:t>products</a:t>
            </a:r>
            <a:endParaRPr lang="en-US" sz="1800" dirty="0"/>
          </a:p>
          <a:p>
            <a:pPr algn="l"/>
            <a:endParaRPr lang="en-US" sz="1800" dirty="0"/>
          </a:p>
          <a:p>
            <a:pPr algn="l">
              <a:spcAft>
                <a:spcPts val="0"/>
              </a:spcAft>
            </a:pPr>
            <a:r>
              <a:rPr lang="en-US" sz="1600" dirty="0">
                <a:ea typeface="Calibri" charset="0"/>
              </a:rPr>
              <a:t>A</a:t>
            </a:r>
            <a:r>
              <a:rPr lang="en-US" sz="1600" dirty="0" smtClean="0">
                <a:ea typeface="Calibri" charset="0"/>
              </a:rPr>
              <a:t>. Line </a:t>
            </a:r>
            <a:r>
              <a:rPr lang="en-US" sz="1600" dirty="0">
                <a:ea typeface="Calibri" charset="0"/>
              </a:rPr>
              <a:t>5, ID </a:t>
            </a:r>
            <a:r>
              <a:rPr lang="en-US" sz="1600" dirty="0"/>
              <a:t>08910</a:t>
            </a:r>
            <a:r>
              <a:rPr lang="en-US" sz="1600" dirty="0">
                <a:ea typeface="Calibri" charset="0"/>
              </a:rPr>
              <a:t>: </a:t>
            </a:r>
            <a:r>
              <a:rPr lang="en-US" sz="1600" dirty="0" err="1">
                <a:ea typeface="Calibri" charset="0"/>
              </a:rPr>
              <a:t>Poorma</a:t>
            </a:r>
            <a:endParaRPr lang="en-US" sz="1600" dirty="0"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B. Line </a:t>
            </a:r>
            <a:r>
              <a:rPr lang="en-US" sz="1600" dirty="0">
                <a:ea typeface="Calibri" charset="0"/>
              </a:rPr>
              <a:t>6, ID </a:t>
            </a:r>
            <a:r>
              <a:rPr lang="en-US" sz="1600" dirty="0"/>
              <a:t>10203</a:t>
            </a:r>
            <a:r>
              <a:rPr lang="en-US" sz="1600" dirty="0">
                <a:ea typeface="Calibri" charset="0"/>
              </a:rPr>
              <a:t>: Delta </a:t>
            </a:r>
            <a:r>
              <a:rPr lang="en-US" sz="1600" dirty="0" err="1" smtClean="0">
                <a:ea typeface="Calibri" charset="0"/>
              </a:rPr>
              <a:t>Jnc</a:t>
            </a:r>
            <a:endParaRPr lang="en-US" sz="1600" dirty="0" smtClean="0"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C. </a:t>
            </a:r>
            <a:r>
              <a:rPr lang="en-US" sz="1600" dirty="0">
                <a:solidFill>
                  <a:srgbClr val="0000FF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FF"/>
                </a:solidFill>
                <a:ea typeface="Calibri" charset="0"/>
              </a:rPr>
              <a:t>7, </a:t>
            </a:r>
            <a:r>
              <a:rPr lang="en-US" sz="1600" dirty="0">
                <a:solidFill>
                  <a:srgbClr val="0000FF"/>
                </a:solidFill>
                <a:ea typeface="Calibri" charset="0"/>
              </a:rPr>
              <a:t>ID </a:t>
            </a:r>
            <a:r>
              <a:rPr lang="en-US" sz="1600" dirty="0" smtClean="0">
                <a:solidFill>
                  <a:srgbClr val="0000FF"/>
                </a:solidFill>
              </a:rPr>
              <a:t>32607</a:t>
            </a:r>
            <a:r>
              <a:rPr lang="en-US" sz="1600" dirty="0" smtClean="0">
                <a:solidFill>
                  <a:srgbClr val="0000FF"/>
                </a:solidFill>
                <a:ea typeface="Calibri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ea typeface="Calibri" charset="0"/>
              </a:rPr>
              <a:t>Delta </a:t>
            </a:r>
            <a:r>
              <a:rPr lang="en-US" sz="1600" dirty="0" err="1">
                <a:solidFill>
                  <a:srgbClr val="0000FF"/>
                </a:solidFill>
                <a:ea typeface="Calibri" charset="0"/>
              </a:rPr>
              <a:t>Jnc</a:t>
            </a:r>
            <a:endParaRPr lang="en-US" sz="1600" dirty="0">
              <a:solidFill>
                <a:srgbClr val="0000FF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D. </a:t>
            </a:r>
            <a:r>
              <a:rPr lang="en-US" sz="1600" dirty="0">
                <a:solidFill>
                  <a:srgbClr val="0000FF"/>
                </a:solidFill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FF"/>
                </a:solidFill>
                <a:ea typeface="Calibri" charset="0"/>
              </a:rPr>
              <a:t>8, </a:t>
            </a:r>
            <a:r>
              <a:rPr lang="en-US" sz="1600" dirty="0">
                <a:solidFill>
                  <a:srgbClr val="0000FF"/>
                </a:solidFill>
                <a:ea typeface="Calibri" charset="0"/>
              </a:rPr>
              <a:t>ID </a:t>
            </a:r>
            <a:r>
              <a:rPr lang="en-US" sz="1600" dirty="0" smtClean="0">
                <a:solidFill>
                  <a:srgbClr val="0000FF"/>
                </a:solidFill>
              </a:rPr>
              <a:t>30203</a:t>
            </a:r>
            <a:r>
              <a:rPr lang="en-US" sz="1600" dirty="0" smtClean="0">
                <a:solidFill>
                  <a:srgbClr val="0000FF"/>
                </a:solidFill>
                <a:ea typeface="Calibri" charset="0"/>
              </a:rPr>
              <a:t>: </a:t>
            </a:r>
            <a:r>
              <a:rPr lang="en-US" sz="1600" dirty="0">
                <a:solidFill>
                  <a:srgbClr val="0000FF"/>
                </a:solidFill>
                <a:ea typeface="Calibri" charset="0"/>
              </a:rPr>
              <a:t>Delta </a:t>
            </a:r>
            <a:r>
              <a:rPr lang="en-US" sz="1600" dirty="0" err="1">
                <a:solidFill>
                  <a:srgbClr val="0000FF"/>
                </a:solidFill>
                <a:ea typeface="Calibri" charset="0"/>
              </a:rPr>
              <a:t>Jnc</a:t>
            </a:r>
            <a:endParaRPr lang="en-US" sz="1600" dirty="0">
              <a:solidFill>
                <a:srgbClr val="0000FF"/>
              </a:solidFill>
              <a:ea typeface="Calibri" charset="0"/>
            </a:endParaRPr>
          </a:p>
          <a:p>
            <a:pPr algn="l">
              <a:spcAft>
                <a:spcPts val="0"/>
              </a:spcAft>
            </a:pPr>
            <a:endParaRPr lang="en-US" sz="1600" dirty="0"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99" y="5504656"/>
            <a:ext cx="2752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Joanne Shimada, JPL</a:t>
            </a:r>
            <a:endParaRPr lang="en-US" i="1" dirty="0">
              <a:solidFill>
                <a:srgbClr val="0000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336" y="968151"/>
            <a:ext cx="1143000" cy="96997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00" y="968152"/>
            <a:ext cx="1143000" cy="5959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608" y="968152"/>
            <a:ext cx="1143000" cy="915430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76464" y="968152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2872" y="9681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27008" y="9681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744" y="968151"/>
            <a:ext cx="1143000" cy="1601683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451144" y="9681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D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19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26 May 2017/DOY 146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Southwest </a:t>
            </a:r>
            <a:r>
              <a:rPr lang="en-US" dirty="0" smtClean="0">
                <a:solidFill>
                  <a:schemeClr val="accent2"/>
                </a:solidFill>
              </a:rPr>
              <a:t>Alaska – Details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976" y="1040160"/>
            <a:ext cx="3463881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700" y="1072098"/>
            <a:ext cx="897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10203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0824" y="1067363"/>
            <a:ext cx="3429000" cy="47973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41667" y="1112168"/>
            <a:ext cx="897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  <a:r>
              <a:rPr lang="en-US" b="1" dirty="0" smtClean="0">
                <a:solidFill>
                  <a:schemeClr val="bg1"/>
                </a:solidFill>
              </a:rPr>
              <a:t>0203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3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26 May 2017/DOY 146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Southwest Alaska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968152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Assets Deployed: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Fairbanks (PAFA) </a:t>
            </a:r>
            <a:r>
              <a:rPr lang="en-US" sz="1800" dirty="0">
                <a:latin typeface="Arial" charset="0"/>
                <a:ea typeface="Calibri" charset="0"/>
              </a:rPr>
              <a:t>– </a:t>
            </a:r>
            <a:r>
              <a:rPr lang="en-US" sz="1800" dirty="0" err="1">
                <a:latin typeface="Arial" charset="0"/>
                <a:ea typeface="Calibri" charset="0"/>
              </a:rPr>
              <a:t>AirMOSS</a:t>
            </a:r>
            <a:r>
              <a:rPr lang="en-US" sz="1800" dirty="0">
                <a:latin typeface="Arial" charset="0"/>
                <a:ea typeface="Calibri" charset="0"/>
              </a:rPr>
              <a:t> (P-band SAR</a:t>
            </a:r>
            <a:r>
              <a:rPr lang="en-US" sz="1800" dirty="0" smtClean="0">
                <a:latin typeface="Arial" charset="0"/>
                <a:ea typeface="Calibri" charset="0"/>
              </a:rPr>
              <a:t>)/JSC G-III (N992NA)</a:t>
            </a: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Pilots: Tom “T-Rex” Ryan, Scott “</a:t>
            </a:r>
            <a:r>
              <a:rPr lang="en-US" sz="1800" dirty="0" err="1" smtClean="0">
                <a:latin typeface="Arial" charset="0"/>
                <a:ea typeface="Calibri" charset="0"/>
              </a:rPr>
              <a:t>Bonz</a:t>
            </a:r>
            <a:r>
              <a:rPr lang="en-US" sz="1800" dirty="0" smtClean="0">
                <a:latin typeface="Arial" charset="0"/>
                <a:ea typeface="Calibri" charset="0"/>
              </a:rPr>
              <a:t>” Reagan, Tom “Duster” Parent</a:t>
            </a: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Science Coordinator: N Pinto</a:t>
            </a: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Science Lead: M </a:t>
            </a:r>
            <a:r>
              <a:rPr lang="en-US" sz="1800" dirty="0" err="1" smtClean="0">
                <a:latin typeface="Arial" charset="0"/>
                <a:ea typeface="Calibri" charset="0"/>
              </a:rPr>
              <a:t>Moghaddam</a:t>
            </a:r>
            <a:endParaRPr lang="en-US" sz="1800" dirty="0" smtClean="0">
              <a:latin typeface="Arial" charset="0"/>
              <a:ea typeface="Calibri" charset="0"/>
            </a:endParaRP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Project Manager: Y Lou</a:t>
            </a: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Mechanics: Johnny Scott, Jim Fennel</a:t>
            </a: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Operators: Phil Vaughn, Dave Elliot, Rocky </a:t>
            </a:r>
            <a:r>
              <a:rPr lang="en-US" sz="1800" dirty="0">
                <a:latin typeface="Arial" charset="0"/>
                <a:ea typeface="Calibri" charset="0"/>
              </a:rPr>
              <a:t>Smith, Roger Chao, Joanne Shimada </a:t>
            </a:r>
            <a:r>
              <a:rPr lang="en-US" sz="1800" dirty="0" smtClean="0">
                <a:latin typeface="Arial" charset="0"/>
                <a:ea typeface="Calibri" charset="0"/>
              </a:rPr>
              <a:t> </a:t>
            </a:r>
            <a:endParaRPr lang="en-US" sz="1800" dirty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1800" b="1" dirty="0" smtClean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1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26 May 2017/DOY 146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Southwest Alaska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968152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Summary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Science Flight</a:t>
            </a:r>
          </a:p>
          <a:p>
            <a:r>
              <a:rPr lang="en-US" sz="1800" dirty="0" smtClean="0"/>
              <a:t>6 </a:t>
            </a:r>
            <a:r>
              <a:rPr lang="en-US" sz="1800" dirty="0"/>
              <a:t>lines of PLAN_1121 flown</a:t>
            </a:r>
          </a:p>
          <a:p>
            <a:r>
              <a:rPr lang="en-US" sz="1800" dirty="0" smtClean="0"/>
              <a:t>Line </a:t>
            </a:r>
            <a:r>
              <a:rPr lang="en-US" sz="1800" dirty="0"/>
              <a:t>1 had to be attempted out of order as airplane could not get to altitude in time</a:t>
            </a:r>
          </a:p>
          <a:p>
            <a:r>
              <a:rPr lang="en-US" sz="1800" dirty="0" smtClean="0"/>
              <a:t>PPA</a:t>
            </a:r>
            <a:r>
              <a:rPr lang="en-US" sz="1800" dirty="0"/>
              <a:t>: Operated flawlessly today! We were able to get all six lines on flight plan 1121 as well as lines 1 (32607) and 6 (30203) from flight plan 1114. </a:t>
            </a:r>
            <a:endParaRPr lang="en-US" sz="1800" dirty="0" smtClean="0"/>
          </a:p>
          <a:p>
            <a:r>
              <a:rPr lang="en-US" sz="1800" dirty="0" smtClean="0"/>
              <a:t>RADAR</a:t>
            </a:r>
            <a:r>
              <a:rPr lang="en-US" sz="1800" dirty="0"/>
              <a:t>:  Recording glitch on line </a:t>
            </a:r>
            <a:r>
              <a:rPr lang="en-US" sz="1800" dirty="0" smtClean="0"/>
              <a:t>3 (</a:t>
            </a:r>
            <a:r>
              <a:rPr lang="en-US" sz="1800" dirty="0">
                <a:latin typeface="Arial" charset="0"/>
                <a:ea typeface="Calibri" charset="0"/>
              </a:rPr>
              <a:t>ID </a:t>
            </a:r>
            <a:r>
              <a:rPr lang="en-US" sz="1800" dirty="0"/>
              <a:t>28019</a:t>
            </a:r>
            <a:r>
              <a:rPr lang="en-US" sz="1800" dirty="0" smtClean="0"/>
              <a:t>) </a:t>
            </a:r>
            <a:r>
              <a:rPr lang="en-US" sz="1800" dirty="0"/>
              <a:t>but data is believed to be recoverable. </a:t>
            </a:r>
            <a:endParaRPr lang="en-US" sz="1800" dirty="0" smtClean="0"/>
          </a:p>
          <a:p>
            <a:r>
              <a:rPr lang="en-US" sz="1800" dirty="0" err="1" smtClean="0"/>
              <a:t>Kasischke</a:t>
            </a:r>
            <a:r>
              <a:rPr lang="en-US" sz="1800" dirty="0" smtClean="0"/>
              <a:t> </a:t>
            </a:r>
            <a:r>
              <a:rPr lang="en-US" sz="1800" dirty="0"/>
              <a:t>and Chen in the field at Delta Junction</a:t>
            </a:r>
          </a:p>
          <a:p>
            <a:endParaRPr lang="en-US" sz="1800" dirty="0"/>
          </a:p>
          <a:p>
            <a:pPr>
              <a:lnSpc>
                <a:spcPts val="1900"/>
              </a:lnSpc>
              <a:spcBef>
                <a:spcPct val="0"/>
              </a:spcBef>
              <a:spcAft>
                <a:spcPts val="900"/>
              </a:spcAft>
            </a:pPr>
            <a:endParaRPr lang="en-US" sz="1800" dirty="0" smtClean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800" b="1" dirty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2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26 May </a:t>
            </a:r>
            <a:r>
              <a:rPr lang="en-US" dirty="0">
                <a:solidFill>
                  <a:schemeClr val="accent2"/>
                </a:solidFill>
              </a:rPr>
              <a:t>2017/DOY </a:t>
            </a:r>
            <a:r>
              <a:rPr lang="en-US" dirty="0" smtClean="0">
                <a:solidFill>
                  <a:schemeClr val="accent2"/>
                </a:solidFill>
              </a:rPr>
              <a:t>146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72-Hour Look Ahead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960" y="1544216"/>
            <a:ext cx="864096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Saturday 27 </a:t>
            </a:r>
            <a:r>
              <a:rPr lang="en-US" sz="1800" b="1" dirty="0"/>
              <a:t>May 2017 (DOY </a:t>
            </a:r>
            <a:r>
              <a:rPr lang="en-US" sz="1800" b="1" dirty="0" smtClean="0"/>
              <a:t>147)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Yukon-Kuskokwim Delta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https://</a:t>
            </a:r>
            <a:r>
              <a:rPr lang="en-US" sz="1600" dirty="0" err="1">
                <a:solidFill>
                  <a:srgbClr val="0000FF"/>
                </a:solidFill>
              </a:rPr>
              <a:t>uavsar.jpl.nasa.gov</a:t>
            </a:r>
            <a:r>
              <a:rPr lang="en-US" sz="1600" dirty="0">
                <a:solidFill>
                  <a:srgbClr val="0000FF"/>
                </a:solidFill>
              </a:rPr>
              <a:t>/</a:t>
            </a:r>
            <a:r>
              <a:rPr lang="en-US" sz="1600" dirty="0" err="1">
                <a:solidFill>
                  <a:srgbClr val="0000FF"/>
                </a:solidFill>
              </a:rPr>
              <a:t>cgi</a:t>
            </a:r>
            <a:r>
              <a:rPr lang="en-US" sz="1600" dirty="0">
                <a:solidFill>
                  <a:srgbClr val="0000FF"/>
                </a:solidFill>
              </a:rPr>
              <a:t>-bin/</a:t>
            </a:r>
            <a:r>
              <a:rPr lang="en-US" sz="1600" dirty="0" err="1">
                <a:solidFill>
                  <a:srgbClr val="0000FF"/>
                </a:solidFill>
              </a:rPr>
              <a:t>report.pl?planID</a:t>
            </a:r>
            <a:r>
              <a:rPr lang="en-US" sz="1600" dirty="0">
                <a:solidFill>
                  <a:srgbClr val="0000FF"/>
                </a:solidFill>
              </a:rPr>
              <a:t>=PLAN_1114_v01#flightPlan</a:t>
            </a:r>
          </a:p>
          <a:p>
            <a:pPr algn="l"/>
            <a:endParaRPr lang="en-US" sz="1800" dirty="0" smtClean="0"/>
          </a:p>
          <a:p>
            <a:pPr algn="l"/>
            <a:r>
              <a:rPr lang="en-US" sz="1800" b="1" dirty="0" smtClean="0"/>
              <a:t>Sunday 28 </a:t>
            </a:r>
            <a:r>
              <a:rPr lang="en-US" sz="1800" b="1" dirty="0"/>
              <a:t>May 2017 (DOY </a:t>
            </a:r>
            <a:r>
              <a:rPr lang="en-US" sz="1800" b="1" dirty="0" smtClean="0"/>
              <a:t>148)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Down Day</a:t>
            </a:r>
          </a:p>
          <a:p>
            <a:pPr algn="l"/>
            <a:endParaRPr lang="en-US" sz="1800" dirty="0"/>
          </a:p>
          <a:p>
            <a:pPr algn="l"/>
            <a:r>
              <a:rPr lang="en-US" sz="1800" b="1" dirty="0" smtClean="0"/>
              <a:t>Monday 29 </a:t>
            </a:r>
            <a:r>
              <a:rPr lang="en-US" sz="1800" b="1" dirty="0"/>
              <a:t>May 2017 (DOY </a:t>
            </a:r>
            <a:r>
              <a:rPr lang="en-US" sz="1800" b="1" dirty="0" smtClean="0"/>
              <a:t>149)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Seward Peninsula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https://</a:t>
            </a:r>
            <a:r>
              <a:rPr lang="en-US" sz="1600" dirty="0" err="1">
                <a:solidFill>
                  <a:srgbClr val="0000FF"/>
                </a:solidFill>
              </a:rPr>
              <a:t>uavsar.jpl.nasa.gov</a:t>
            </a:r>
            <a:r>
              <a:rPr lang="en-US" sz="1600" dirty="0">
                <a:solidFill>
                  <a:srgbClr val="0000FF"/>
                </a:solidFill>
              </a:rPr>
              <a:t>/</a:t>
            </a:r>
            <a:r>
              <a:rPr lang="en-US" sz="1600" dirty="0" err="1">
                <a:solidFill>
                  <a:srgbClr val="0000FF"/>
                </a:solidFill>
              </a:rPr>
              <a:t>cgi</a:t>
            </a:r>
            <a:r>
              <a:rPr lang="en-US" sz="1600" dirty="0">
                <a:solidFill>
                  <a:srgbClr val="0000FF"/>
                </a:solidFill>
              </a:rPr>
              <a:t>-bin/</a:t>
            </a:r>
            <a:r>
              <a:rPr lang="en-US" sz="1600" dirty="0" err="1">
                <a:solidFill>
                  <a:srgbClr val="0000FF"/>
                </a:solidFill>
              </a:rPr>
              <a:t>report.pl?planID</a:t>
            </a:r>
            <a:r>
              <a:rPr lang="en-US" sz="1600" dirty="0">
                <a:solidFill>
                  <a:srgbClr val="0000FF"/>
                </a:solidFill>
              </a:rPr>
              <a:t>=PLAN_1116_v02#flightPlan</a:t>
            </a:r>
          </a:p>
          <a:p>
            <a:pPr algn="l"/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26976" y="104016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All plans weather dependent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2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5-25 at 12.27.46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7864" y="2120280"/>
            <a:ext cx="4572000" cy="3216156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26 May 2017/DOY 146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Southwest Alaska</a:t>
            </a: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88900" y="968152"/>
            <a:ext cx="8430964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Flight Plan 1121 v01: Fairbanks AK (PAFA) – PAFA</a:t>
            </a:r>
            <a:endParaRPr lang="en-US" sz="1800" dirty="0" smtClean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>
                <a:solidFill>
                  <a:srgbClr val="0000FF"/>
                </a:solidFill>
              </a:rPr>
              <a:t>https://</a:t>
            </a:r>
            <a:r>
              <a:rPr lang="en-US" sz="1800" dirty="0" err="1">
                <a:solidFill>
                  <a:srgbClr val="0000FF"/>
                </a:solidFill>
              </a:rPr>
              <a:t>uavsar.jpl.nasa.gov</a:t>
            </a:r>
            <a:r>
              <a:rPr lang="en-US" sz="1800" dirty="0">
                <a:solidFill>
                  <a:srgbClr val="0000FF"/>
                </a:solidFill>
              </a:rPr>
              <a:t>/</a:t>
            </a:r>
            <a:r>
              <a:rPr lang="en-US" sz="1800" dirty="0" err="1">
                <a:solidFill>
                  <a:srgbClr val="0000FF"/>
                </a:solidFill>
              </a:rPr>
              <a:t>cgi</a:t>
            </a:r>
            <a:r>
              <a:rPr lang="en-US" sz="1800" dirty="0">
                <a:solidFill>
                  <a:srgbClr val="0000FF"/>
                </a:solidFill>
              </a:rPr>
              <a:t>-bin/</a:t>
            </a:r>
            <a:r>
              <a:rPr lang="en-US" sz="1800" dirty="0" err="1">
                <a:solidFill>
                  <a:srgbClr val="0000FF"/>
                </a:solidFill>
              </a:rPr>
              <a:t>report.pl?planID</a:t>
            </a:r>
            <a:r>
              <a:rPr lang="en-US" sz="1800" dirty="0">
                <a:solidFill>
                  <a:srgbClr val="0000FF"/>
                </a:solidFill>
              </a:rPr>
              <a:t>=PLAN_1121_v01#</a:t>
            </a:r>
            <a:r>
              <a:rPr lang="en-US" sz="1800" dirty="0" smtClean="0">
                <a:solidFill>
                  <a:srgbClr val="0000FF"/>
                </a:solidFill>
              </a:rPr>
              <a:t>flightPlan</a:t>
            </a:r>
            <a:r>
              <a:rPr lang="en-US" sz="1800" dirty="0" smtClean="0"/>
              <a:t> 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Calibri" charset="0"/>
            </a:endParaRPr>
          </a:p>
        </p:txBody>
      </p:sp>
      <p:sp>
        <p:nvSpPr>
          <p:cNvPr id="5" name="Content Placeholder 11"/>
          <p:cNvSpPr txBox="1">
            <a:spLocks/>
          </p:cNvSpPr>
          <p:nvPr/>
        </p:nvSpPr>
        <p:spPr bwMode="auto">
          <a:xfrm>
            <a:off x="166936" y="1976264"/>
            <a:ext cx="42484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4572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2pPr>
            <a:lvl3pPr marL="68897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3pPr>
            <a:lvl4pPr marL="974725" indent="-2143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4pPr>
            <a:lvl5pPr marL="1203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5pPr>
            <a:lvl6pPr marL="23971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6pPr>
            <a:lvl7pPr marL="2854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7pPr>
            <a:lvl8pPr marL="33115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8pPr>
            <a:lvl9pPr marL="37687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b="1" dirty="0" smtClean="0">
                <a:latin typeface="Arial" charset="0"/>
                <a:ea typeface="Calibri" charset="0"/>
              </a:rPr>
              <a:t>Data Acquisitions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1, ID </a:t>
            </a:r>
            <a:r>
              <a:rPr lang="en-US" sz="1600" dirty="0" smtClean="0"/>
              <a:t>19204</a:t>
            </a:r>
            <a:r>
              <a:rPr lang="en-US" sz="1600" dirty="0" smtClean="0">
                <a:latin typeface="Arial" charset="0"/>
                <a:ea typeface="Calibri" charset="0"/>
              </a:rPr>
              <a:t>: Iliamna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2, ID </a:t>
            </a:r>
            <a:r>
              <a:rPr lang="en-US" sz="1600" dirty="0" smtClean="0"/>
              <a:t>23002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  <a:r>
              <a:rPr lang="en-US" sz="1600" dirty="0" err="1" smtClean="0">
                <a:latin typeface="Arial" charset="0"/>
                <a:ea typeface="Calibri" charset="0"/>
              </a:rPr>
              <a:t>Katami</a:t>
            </a:r>
            <a:r>
              <a:rPr lang="en-US" sz="1600" dirty="0" smtClean="0">
                <a:latin typeface="Arial" charset="0"/>
                <a:ea typeface="Calibri" charset="0"/>
              </a:rPr>
              <a:t> 1</a:t>
            </a:r>
            <a:endParaRPr lang="en-US" sz="1600" dirty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3, ID </a:t>
            </a:r>
            <a:r>
              <a:rPr lang="en-US" sz="1600" dirty="0" smtClean="0"/>
              <a:t>28019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  <a:r>
              <a:rPr lang="en-US" sz="1600" dirty="0" err="1" smtClean="0">
                <a:latin typeface="Arial" charset="0"/>
                <a:ea typeface="Calibri" charset="0"/>
              </a:rPr>
              <a:t>Katami</a:t>
            </a:r>
            <a:r>
              <a:rPr lang="en-US" sz="1600" dirty="0" smtClean="0">
                <a:latin typeface="Arial" charset="0"/>
                <a:ea typeface="Calibri" charset="0"/>
              </a:rPr>
              <a:t> 2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4, ID </a:t>
            </a:r>
            <a:r>
              <a:rPr lang="en-US" sz="1600" dirty="0" smtClean="0"/>
              <a:t>02110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  <a:r>
              <a:rPr lang="en-US" sz="1600" dirty="0" err="1" smtClean="0">
                <a:latin typeface="Arial" charset="0"/>
                <a:ea typeface="Calibri" charset="0"/>
              </a:rPr>
              <a:t>Katami</a:t>
            </a:r>
            <a:r>
              <a:rPr lang="en-US" sz="1600" dirty="0" smtClean="0">
                <a:latin typeface="Arial" charset="0"/>
                <a:ea typeface="Calibri" charset="0"/>
              </a:rPr>
              <a:t> 3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5, ID </a:t>
            </a:r>
            <a:r>
              <a:rPr lang="en-US" sz="1600" dirty="0" smtClean="0"/>
              <a:t>08910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  <a:r>
              <a:rPr lang="en-US" sz="1600" dirty="0" err="1" smtClean="0">
                <a:latin typeface="Arial" charset="0"/>
                <a:ea typeface="Calibri" charset="0"/>
              </a:rPr>
              <a:t>Poorman</a:t>
            </a: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6, ID </a:t>
            </a:r>
            <a:r>
              <a:rPr lang="en-US" sz="1600" dirty="0" smtClean="0"/>
              <a:t>10203</a:t>
            </a:r>
            <a:r>
              <a:rPr lang="en-US" sz="1600" dirty="0" smtClean="0">
                <a:latin typeface="Arial" charset="0"/>
                <a:ea typeface="Calibri" charset="0"/>
              </a:rPr>
              <a:t>: Delta </a:t>
            </a:r>
            <a:r>
              <a:rPr lang="en-US" sz="1600" dirty="0" err="1" smtClean="0">
                <a:latin typeface="Arial" charset="0"/>
                <a:ea typeface="Calibri" charset="0"/>
              </a:rPr>
              <a:t>Jnc</a:t>
            </a: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Line 7, ID 32607: Delta Junction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Line 8, ID 30203: Delta Junction</a:t>
            </a:r>
            <a:endParaRPr lang="en-US" sz="1600" dirty="0">
              <a:solidFill>
                <a:srgbClr val="0000FF"/>
              </a:solidFill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Lines 7 and 8 added from Plan 1114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Arial" charset="0"/>
                <a:ea typeface="Calibri" charset="0"/>
              </a:rPr>
              <a:t>P-band keep-out zone shown in RED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Arial" charset="0"/>
                <a:ea typeface="Calibri" charset="0"/>
              </a:rPr>
              <a:t>(centered on Clear, AK: 64.29 N, 149.19 W)</a:t>
            </a: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1600" dirty="0">
              <a:latin typeface="Arial" charset="0"/>
              <a:ea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1554" y="2552328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08910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07072" y="3931513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19204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295728" y="3056384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10203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63480" y="4352528"/>
            <a:ext cx="61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23002</a:t>
            </a:r>
          </a:p>
          <a:p>
            <a:r>
              <a:rPr lang="en-US" sz="1200" b="1" dirty="0" smtClean="0"/>
              <a:t>28019</a:t>
            </a:r>
          </a:p>
          <a:p>
            <a:r>
              <a:rPr lang="en-US" sz="1200" b="1" dirty="0" smtClean="0"/>
              <a:t>02110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27376" y="5360640"/>
            <a:ext cx="4266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5/26/17 flight plan &amp; acquisition segments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6540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5-26 at 16.35.04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933" y="968152"/>
            <a:ext cx="6804843" cy="4968552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26 May 2017/DOY 146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Southwest Alaska</a:t>
            </a: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959024" y="968152"/>
            <a:ext cx="5040560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Actual Flight Lines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9264" y="1400200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08910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54743" y="3992488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19204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07096" y="5000600"/>
            <a:ext cx="61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23002</a:t>
            </a:r>
          </a:p>
          <a:p>
            <a:r>
              <a:rPr lang="en-US" sz="1200" b="1" dirty="0" smtClean="0"/>
              <a:t>28019</a:t>
            </a:r>
          </a:p>
          <a:p>
            <a:r>
              <a:rPr lang="en-US" sz="1200" b="1" dirty="0" smtClean="0"/>
              <a:t>02110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95528" y="1832248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10203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02616" y="3560440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32607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19664" y="2048272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3</a:t>
            </a:r>
            <a:r>
              <a:rPr lang="en-US" sz="1200" b="1" dirty="0" smtClean="0"/>
              <a:t>0203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515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072" y="1029816"/>
            <a:ext cx="4114800" cy="411480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26 May 2017/DOY 146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Southwest Alaska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44" y="1040160"/>
            <a:ext cx="4114800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3000" y="514461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HRPT NIR (left) and IR (right) show partly cloudy conditions across Alaska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9400" y="4712568"/>
            <a:ext cx="2265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HRPT NIR  2244Z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4968" y="2264296"/>
            <a:ext cx="1368152" cy="1224136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6211" y="4712568"/>
            <a:ext cx="2080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HRPT IR  2244Z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919464" y="2264296"/>
            <a:ext cx="1368152" cy="1224136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7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66625" y="1072098"/>
            <a:ext cx="2061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Stevens Village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3198" y="2912368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Beaver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26 May 2017/DOY 146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Southwest Alaska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7016" y="4928592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Kotzebue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imag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66" y="-1"/>
            <a:ext cx="8703766" cy="65278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95328" y="320080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Glaciers in the Alaska Range as seen from N992NA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946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26 May 2017/DOY 146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Southwest Alaska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944" y="1112168"/>
            <a:ext cx="32403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/>
              <a:t>AirMOSS</a:t>
            </a:r>
            <a:r>
              <a:rPr lang="en-US" sz="1800" dirty="0"/>
              <a:t> Quick-look </a:t>
            </a:r>
            <a:r>
              <a:rPr lang="en-US" sz="1800" dirty="0" smtClean="0"/>
              <a:t>products</a:t>
            </a:r>
            <a:endParaRPr lang="en-US" sz="1800" dirty="0"/>
          </a:p>
          <a:p>
            <a:pPr algn="l"/>
            <a:endParaRPr lang="en-US" sz="1800" dirty="0"/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A. Line </a:t>
            </a:r>
            <a:r>
              <a:rPr lang="en-US" sz="1600" dirty="0">
                <a:ea typeface="Calibri" charset="0"/>
              </a:rPr>
              <a:t>1, ID </a:t>
            </a:r>
            <a:r>
              <a:rPr lang="en-US" sz="1600" dirty="0"/>
              <a:t>19204</a:t>
            </a:r>
            <a:r>
              <a:rPr lang="en-US" sz="1600" dirty="0">
                <a:ea typeface="Calibri" charset="0"/>
              </a:rPr>
              <a:t>: LCKARK</a:t>
            </a:r>
          </a:p>
          <a:p>
            <a:pPr algn="l">
              <a:spcAft>
                <a:spcPts val="0"/>
              </a:spcAft>
            </a:pPr>
            <a:r>
              <a:rPr lang="en-US" sz="1600" dirty="0">
                <a:ea typeface="Calibri" charset="0"/>
              </a:rPr>
              <a:t>B. Line 2, ID </a:t>
            </a:r>
            <a:r>
              <a:rPr lang="en-US" sz="1600" dirty="0"/>
              <a:t>23002</a:t>
            </a:r>
            <a:r>
              <a:rPr lang="en-US" sz="1600" dirty="0">
                <a:ea typeface="Calibri" charset="0"/>
              </a:rPr>
              <a:t>: </a:t>
            </a:r>
            <a:r>
              <a:rPr lang="en-US" sz="1600" dirty="0" err="1">
                <a:ea typeface="Calibri" charset="0"/>
              </a:rPr>
              <a:t>Katami</a:t>
            </a:r>
            <a:r>
              <a:rPr lang="en-US" sz="1600" dirty="0">
                <a:ea typeface="Calibri" charset="0"/>
              </a:rPr>
              <a:t> 1</a:t>
            </a:r>
          </a:p>
          <a:p>
            <a:pPr algn="l">
              <a:spcAft>
                <a:spcPts val="0"/>
              </a:spcAft>
            </a:pPr>
            <a:r>
              <a:rPr lang="en-US" sz="1600" dirty="0">
                <a:ea typeface="Calibri" charset="0"/>
              </a:rPr>
              <a:t>C. Line 3, ID </a:t>
            </a:r>
            <a:r>
              <a:rPr lang="en-US" sz="1600" dirty="0"/>
              <a:t>28019</a:t>
            </a:r>
            <a:r>
              <a:rPr lang="en-US" sz="1600" dirty="0">
                <a:ea typeface="Calibri" charset="0"/>
              </a:rPr>
              <a:t>: </a:t>
            </a:r>
            <a:r>
              <a:rPr lang="en-US" sz="1600" dirty="0" err="1">
                <a:ea typeface="Calibri" charset="0"/>
              </a:rPr>
              <a:t>Katami</a:t>
            </a:r>
            <a:r>
              <a:rPr lang="en-US" sz="1600" dirty="0">
                <a:ea typeface="Calibri" charset="0"/>
              </a:rPr>
              <a:t> </a:t>
            </a:r>
            <a:r>
              <a:rPr lang="en-US" sz="1600" dirty="0" smtClean="0">
                <a:ea typeface="Calibri" charset="0"/>
              </a:rPr>
              <a:t>2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D. Line </a:t>
            </a:r>
            <a:r>
              <a:rPr lang="en-US" sz="1600" dirty="0">
                <a:ea typeface="Calibri" charset="0"/>
              </a:rPr>
              <a:t>4, ID </a:t>
            </a:r>
            <a:r>
              <a:rPr lang="en-US" sz="1600" dirty="0"/>
              <a:t>02110</a:t>
            </a:r>
            <a:r>
              <a:rPr lang="en-US" sz="1600" dirty="0">
                <a:ea typeface="Calibri" charset="0"/>
              </a:rPr>
              <a:t>: </a:t>
            </a:r>
            <a:r>
              <a:rPr lang="en-US" sz="1600" dirty="0" err="1">
                <a:ea typeface="Calibri" charset="0"/>
              </a:rPr>
              <a:t>Katami</a:t>
            </a:r>
            <a:r>
              <a:rPr lang="en-US" sz="1600" dirty="0">
                <a:ea typeface="Calibri" charset="0"/>
              </a:rPr>
              <a:t> 3</a:t>
            </a:r>
          </a:p>
          <a:p>
            <a:pPr algn="l">
              <a:spcAft>
                <a:spcPts val="0"/>
              </a:spcAft>
            </a:pPr>
            <a:endParaRPr lang="en-US" sz="1600" dirty="0"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99" y="5504656"/>
            <a:ext cx="2752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Joanne Shimada, JPL</a:t>
            </a:r>
            <a:endParaRPr lang="en-US" i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336" y="968151"/>
            <a:ext cx="1143000" cy="104508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00" y="987625"/>
            <a:ext cx="1143000" cy="79014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736" y="992897"/>
            <a:ext cx="1143000" cy="371967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76464" y="968152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2872" y="9681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7008" y="9681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872" y="968152"/>
            <a:ext cx="1143000" cy="68545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51144" y="9681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D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7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2080590509</TotalTime>
  <Words>674</Words>
  <Application>Microsoft Macintosh PowerPoint</Application>
  <PresentationFormat>Custom</PresentationFormat>
  <Paragraphs>122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Default Design</vt:lpstr>
      <vt:lpstr>Photo Editor Photo</vt:lpstr>
      <vt:lpstr>PowerPoint Presentation</vt:lpstr>
      <vt:lpstr>26 May 2017/DOY 146  Southwest Alaska</vt:lpstr>
      <vt:lpstr>26 May 2017/DOY 146  Southwest Alaska</vt:lpstr>
      <vt:lpstr>26 May 2017/DOY 146  72-Hour Look Ahead</vt:lpstr>
      <vt:lpstr>26 May 2017/DOY 146  Southwest Alaska</vt:lpstr>
      <vt:lpstr>26 May 2017/DOY 146  Southwest Alaska</vt:lpstr>
      <vt:lpstr>26 May 2017/DOY 146  Southwest Alaska</vt:lpstr>
      <vt:lpstr>26 May 2017/DOY 146  Southwest Alaska</vt:lpstr>
      <vt:lpstr>26 May 2017/DOY 146  Southwest Alaska</vt:lpstr>
      <vt:lpstr>26 May 2017/DOY 146  Southwest Alaska</vt:lpstr>
      <vt:lpstr>26 May 2017/DOY 146  Southwest Alaska – Details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charles Miller</cp:lastModifiedBy>
  <cp:revision>3499</cp:revision>
  <cp:lastPrinted>2012-09-27T19:06:18Z</cp:lastPrinted>
  <dcterms:created xsi:type="dcterms:W3CDTF">2011-01-14T21:06:41Z</dcterms:created>
  <dcterms:modified xsi:type="dcterms:W3CDTF">2017-05-28T01:22:21Z</dcterms:modified>
</cp:coreProperties>
</file>